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Lato"/>
      <p:regular r:id="rId21"/>
      <p:bold r:id="rId22"/>
      <p:italic r:id="rId23"/>
      <p:boldItalic r:id="rId24"/>
    </p:embeddedFont>
    <p:embeddedFont>
      <p:font typeface="Arial Black"/>
      <p:regular r:id="rId25"/>
    </p:embeddedFont>
    <p:embeddedFont>
      <p:font typeface="Oswald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Lato-bold.fntdata"/><Relationship Id="rId21" Type="http://schemas.openxmlformats.org/officeDocument/2006/relationships/font" Target="fonts/Lato-regular.fntdata"/><Relationship Id="rId24" Type="http://schemas.openxmlformats.org/officeDocument/2006/relationships/font" Target="fonts/Lato-boldItalic.fntdata"/><Relationship Id="rId23" Type="http://schemas.openxmlformats.org/officeDocument/2006/relationships/font" Target="fonts/La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Oswald-regular.fntdata"/><Relationship Id="rId25" Type="http://schemas.openxmlformats.org/officeDocument/2006/relationships/font" Target="fonts/ArialBlack-regular.fntdata"/><Relationship Id="rId27" Type="http://schemas.openxmlformats.org/officeDocument/2006/relationships/font" Target="fonts/Oswald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92022a8d9f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92022a8d9f_0_1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92022a8d9f_0_4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92022a8d9f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92022a8d9f_0_4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92022a8d9f_0_4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92022a8d9f_0_4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92022a8d9f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92022a8d9f_0_5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92022a8d9f_0_5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9f21e3b80d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9f21e3b80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92022a8d9f_0_2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92022a8d9f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9f21e3b80d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9f21e3b80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92022a8d9f_0_3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92022a8d9f_0_3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92022a8d9f_0_4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92022a8d9f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92022a8d9f_0_5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92022a8d9f_0_5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92022a8d9f_0_3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92022a8d9f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9f21e3b80d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9f21e3b80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92022a8d9f_0_4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92022a8d9f_0_4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628023" y="686563"/>
            <a:ext cx="7886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 Black"/>
              <a:buNone/>
              <a:defRPr b="1" i="0">
                <a:latin typeface="Arial Black"/>
                <a:ea typeface="Arial Black"/>
                <a:cs typeface="Arial Black"/>
                <a:sym typeface="Arial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628650" y="1287780"/>
            <a:ext cx="7886700" cy="3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Font typeface="Merriweather Sans"/>
              <a:buChar char="▶"/>
              <a:defRPr sz="1800"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2pPr>
            <a:lvl3pPr indent="-3048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3pPr>
            <a:lvl4pPr indent="-2984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Arial"/>
              <a:buChar char="•"/>
              <a:defRPr sz="1100"/>
            </a:lvl4pPr>
            <a:lvl5pPr indent="-2857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Font typeface="Arial"/>
              <a:buChar char="•"/>
              <a:defRPr sz="900"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9" name="Google Shape;69;p14"/>
          <p:cNvSpPr/>
          <p:nvPr/>
        </p:nvSpPr>
        <p:spPr>
          <a:xfrm rot="5400000">
            <a:off x="17934" y="810462"/>
            <a:ext cx="452400" cy="204600"/>
          </a:xfrm>
          <a:prstGeom prst="triangle">
            <a:avLst>
              <a:gd fmla="val 54819" name="adj"/>
            </a:avLst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  <a:defRPr b="1" i="0" sz="3300">
                <a:latin typeface="Arial Black"/>
                <a:ea typeface="Arial Black"/>
                <a:cs typeface="Arial Black"/>
                <a:sym typeface="Arial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0" i="0" sz="1800"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3" name="Google Shape;73;p15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5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76" name="Google Shape;76;p15"/>
          <p:cNvCxnSpPr>
            <a:endCxn id="77" idx="1"/>
          </p:cNvCxnSpPr>
          <p:nvPr/>
        </p:nvCxnSpPr>
        <p:spPr>
          <a:xfrm>
            <a:off x="537076" y="4794749"/>
            <a:ext cx="6961800" cy="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77" name="Google Shape;77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98876" y="4692677"/>
            <a:ext cx="204144" cy="204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8477" y="4685239"/>
            <a:ext cx="224292" cy="2242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" name="Google Shape;79;p15"/>
          <p:cNvCxnSpPr/>
          <p:nvPr/>
        </p:nvCxnSpPr>
        <p:spPr>
          <a:xfrm flipH="1" rot="10800000">
            <a:off x="7982767" y="4794685"/>
            <a:ext cx="811200" cy="270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icture with Caption" type="picTx">
  <p:cSld name="PICTURE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5429839" y="636309"/>
            <a:ext cx="3232500" cy="9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 Black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6"/>
          <p:cNvSpPr/>
          <p:nvPr>
            <p:ph idx="2" type="pic"/>
          </p:nvPr>
        </p:nvSpPr>
        <p:spPr>
          <a:xfrm>
            <a:off x="458391" y="636310"/>
            <a:ext cx="4629300" cy="37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32C2C"/>
              </a:buClr>
              <a:buSzPts val="2400"/>
              <a:buFont typeface="Merriweather San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2100"/>
              <a:buFont typeface="Merriweather Sans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800"/>
              <a:buFont typeface="Merriweather Sans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500"/>
              <a:buFont typeface="Merriweather Sans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500"/>
              <a:buFont typeface="Merriweather Sans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5429839" y="1543050"/>
            <a:ext cx="32325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84" name="Google Shape;84;p16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6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628023" y="686563"/>
            <a:ext cx="7886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17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7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" name="Google Shape;94;p17"/>
          <p:cNvSpPr/>
          <p:nvPr/>
        </p:nvSpPr>
        <p:spPr>
          <a:xfrm rot="5400000">
            <a:off x="17934" y="810462"/>
            <a:ext cx="452400" cy="204600"/>
          </a:xfrm>
          <a:prstGeom prst="triangle">
            <a:avLst>
              <a:gd fmla="val 54819" name="adj"/>
            </a:avLst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628023" y="686563"/>
            <a:ext cx="7886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628650" y="1287780"/>
            <a:ext cx="7886700" cy="3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Font typeface="Merriweather Sans"/>
              <a:buChar char="▶"/>
              <a:defRPr sz="1800"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2pPr>
            <a:lvl3pPr indent="-3048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3pPr>
            <a:lvl4pPr indent="-2984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Arial"/>
              <a:buChar char="•"/>
              <a:defRPr sz="1100"/>
            </a:lvl4pPr>
            <a:lvl5pPr indent="-2857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Font typeface="Arial"/>
              <a:buChar char="•"/>
              <a:defRPr sz="900"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8" name="Google Shape;98;p18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8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Google Shape;103;p19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9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  <a:defRPr b="1" i="0" sz="3300">
                <a:latin typeface="Arial Black"/>
                <a:ea typeface="Arial Black"/>
                <a:cs typeface="Arial Black"/>
                <a:sym typeface="Arial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20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0" i="0" sz="1800"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08" name="Google Shape;108;p20"/>
          <p:cNvSpPr txBox="1"/>
          <p:nvPr>
            <p:ph idx="2" type="body"/>
          </p:nvPr>
        </p:nvSpPr>
        <p:spPr>
          <a:xfrm>
            <a:off x="422673" y="4411266"/>
            <a:ext cx="1344900" cy="1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/>
            </a:lvl3pPr>
            <a:lvl4pPr indent="-228600" lvl="3" marL="18288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9" name="Google Shape;109;p20"/>
          <p:cNvSpPr txBox="1"/>
          <p:nvPr>
            <p:ph idx="3" type="body"/>
          </p:nvPr>
        </p:nvSpPr>
        <p:spPr>
          <a:xfrm>
            <a:off x="7328573" y="4411266"/>
            <a:ext cx="1344900" cy="1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/>
            </a:lvl3pPr>
            <a:lvl4pPr indent="-228600" lvl="3" marL="18288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0" name="Google Shape;110;p20"/>
          <p:cNvSpPr txBox="1"/>
          <p:nvPr>
            <p:ph idx="4" type="body"/>
          </p:nvPr>
        </p:nvSpPr>
        <p:spPr>
          <a:xfrm>
            <a:off x="3875623" y="4418097"/>
            <a:ext cx="1344900" cy="1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/>
            </a:lvl3pPr>
            <a:lvl4pPr indent="-228600" lvl="3" marL="18288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 Black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623888" y="3442099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0" i="0" sz="1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4" name="Google Shape;114;p21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21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Google Shape;116;p21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17" name="Google Shape;117;p21"/>
          <p:cNvCxnSpPr/>
          <p:nvPr/>
        </p:nvCxnSpPr>
        <p:spPr>
          <a:xfrm>
            <a:off x="422564" y="4794751"/>
            <a:ext cx="6592800" cy="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18" name="Google Shape;11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107807" y="4692677"/>
            <a:ext cx="204144" cy="204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5992" y="4692677"/>
            <a:ext cx="204149" cy="204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44177" y="4685239"/>
            <a:ext cx="224292" cy="224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32506" y="4692677"/>
            <a:ext cx="204147" cy="2041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2" name="Google Shape;122;p21"/>
          <p:cNvCxnSpPr/>
          <p:nvPr/>
        </p:nvCxnSpPr>
        <p:spPr>
          <a:xfrm>
            <a:off x="8215746" y="4794751"/>
            <a:ext cx="464100" cy="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629841" y="686562"/>
            <a:ext cx="7886700" cy="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629842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26" name="Google Shape;126;p22"/>
          <p:cNvSpPr txBox="1"/>
          <p:nvPr>
            <p:ph idx="2" type="body"/>
          </p:nvPr>
        </p:nvSpPr>
        <p:spPr>
          <a:xfrm>
            <a:off x="629842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2"/>
          <p:cNvSpPr txBox="1"/>
          <p:nvPr>
            <p:ph idx="3" type="body"/>
          </p:nvPr>
        </p:nvSpPr>
        <p:spPr>
          <a:xfrm>
            <a:off x="4629151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28" name="Google Shape;128;p22"/>
          <p:cNvSpPr txBox="1"/>
          <p:nvPr>
            <p:ph idx="4" type="body"/>
          </p:nvPr>
        </p:nvSpPr>
        <p:spPr>
          <a:xfrm>
            <a:off x="4629151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2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Google Shape;130;p22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2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2" name="Google Shape;132;p22"/>
          <p:cNvSpPr/>
          <p:nvPr/>
        </p:nvSpPr>
        <p:spPr>
          <a:xfrm rot="5400000">
            <a:off x="17934" y="874946"/>
            <a:ext cx="452400" cy="204600"/>
          </a:xfrm>
          <a:prstGeom prst="triangle">
            <a:avLst>
              <a:gd fmla="val 54819" name="adj"/>
            </a:avLst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023" y="686563"/>
            <a:ext cx="7886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5" name="Google Shape;135;p23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p23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3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0" name="Google Shape;140;p24"/>
          <p:cNvSpPr txBox="1"/>
          <p:nvPr>
            <p:ph idx="1" type="body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400"/>
              <a:buChar char="‣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100"/>
              <a:buChar char="‣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‣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‣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‣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41" name="Google Shape;141;p24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42" name="Google Shape;142;p24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4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4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9841" y="636309"/>
            <a:ext cx="2949000" cy="9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 Black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7" name="Google Shape;147;p25"/>
          <p:cNvSpPr/>
          <p:nvPr>
            <p:ph idx="2" type="pic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32C2C"/>
              </a:buClr>
              <a:buSzPts val="2400"/>
              <a:buFont typeface="Merriweather San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2100"/>
              <a:buFont typeface="Merriweather Sans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800"/>
              <a:buFont typeface="Merriweather Sans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500"/>
              <a:buFont typeface="Merriweather Sans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500"/>
              <a:buFont typeface="Merriweather Sans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8" name="Google Shape;148;p25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49" name="Google Shape;149;p25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25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25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2" name="Google Shape;152;p25"/>
          <p:cNvSpPr/>
          <p:nvPr/>
        </p:nvSpPr>
        <p:spPr>
          <a:xfrm rot="5400000">
            <a:off x="16601" y="937724"/>
            <a:ext cx="452400" cy="204600"/>
          </a:xfrm>
          <a:prstGeom prst="triangle">
            <a:avLst>
              <a:gd fmla="val 54819" name="adj"/>
            </a:avLst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>
  <p:cSld name="Title and Vertical 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idx="1" type="body"/>
          </p:nvPr>
        </p:nvSpPr>
        <p:spPr>
          <a:xfrm rot="5400000">
            <a:off x="2891250" y="-974820"/>
            <a:ext cx="33615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/>
          <p:nvPr>
            <p:ph type="title"/>
          </p:nvPr>
        </p:nvSpPr>
        <p:spPr>
          <a:xfrm rot="5400000">
            <a:off x="5350051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7" name="Google Shape;157;p27"/>
          <p:cNvSpPr txBox="1"/>
          <p:nvPr>
            <p:ph idx="1" type="body"/>
          </p:nvPr>
        </p:nvSpPr>
        <p:spPr>
          <a:xfrm rot="5400000">
            <a:off x="1349476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Char char="‣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‣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58" name="Google Shape;158;p27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9" name="Google Shape;159;p27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Google Shape;160;p27"/>
          <p:cNvSpPr txBox="1"/>
          <p:nvPr>
            <p:ph idx="12" type="sldNum"/>
          </p:nvPr>
        </p:nvSpPr>
        <p:spPr>
          <a:xfrm>
            <a:off x="6457950" y="478123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1.xml"/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3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023" y="686563"/>
            <a:ext cx="78867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 Black"/>
              <a:buNone/>
              <a:defRPr b="1" i="0" sz="30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287780"/>
            <a:ext cx="7886700" cy="3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332C2C"/>
              </a:buClr>
              <a:buSzPts val="2100"/>
              <a:buFont typeface="Merriweather Sans"/>
              <a:buChar char="‣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800"/>
              <a:buFont typeface="Merriweather Sans"/>
              <a:buChar char="‣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500"/>
              <a:buFont typeface="Merriweather Sans"/>
              <a:buChar char="‣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400"/>
              <a:buFont typeface="Merriweather Sans"/>
              <a:buChar char="‣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2C2C"/>
              </a:buClr>
              <a:buSzPts val="1400"/>
              <a:buFont typeface="Merriweather Sans"/>
              <a:buChar char="‣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/>
          <p:nvPr/>
        </p:nvSpPr>
        <p:spPr>
          <a:xfrm>
            <a:off x="72136" y="69273"/>
            <a:ext cx="8999700" cy="5003700"/>
          </a:xfrm>
          <a:prstGeom prst="rect">
            <a:avLst/>
          </a:prstGeom>
          <a:noFill/>
          <a:ln cap="flat" cmpd="sng" w="190500">
            <a:solidFill>
              <a:srgbClr val="5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332C2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3"/>
          <p:cNvSpPr/>
          <p:nvPr/>
        </p:nvSpPr>
        <p:spPr>
          <a:xfrm>
            <a:off x="9259246" y="4423148"/>
            <a:ext cx="163200" cy="452400"/>
          </a:xfrm>
          <a:prstGeom prst="rect">
            <a:avLst/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" name="Google Shape;55;p13"/>
          <p:cNvCxnSpPr/>
          <p:nvPr/>
        </p:nvCxnSpPr>
        <p:spPr>
          <a:xfrm>
            <a:off x="422564" y="372561"/>
            <a:ext cx="549000" cy="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6" name="Google Shape;56;p13"/>
          <p:cNvCxnSpPr/>
          <p:nvPr/>
        </p:nvCxnSpPr>
        <p:spPr>
          <a:xfrm>
            <a:off x="2164185" y="372561"/>
            <a:ext cx="6515700" cy="0"/>
          </a:xfrm>
          <a:prstGeom prst="straightConnector1">
            <a:avLst/>
          </a:prstGeom>
          <a:noFill/>
          <a:ln cap="flat" cmpd="sng" w="19050">
            <a:solidFill>
              <a:srgbClr val="70737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" name="Google Shape;57;p13"/>
          <p:cNvSpPr/>
          <p:nvPr/>
        </p:nvSpPr>
        <p:spPr>
          <a:xfrm>
            <a:off x="-331579" y="150242"/>
            <a:ext cx="163200" cy="452400"/>
          </a:xfrm>
          <a:prstGeom prst="rect">
            <a:avLst/>
          </a:prstGeom>
          <a:solidFill>
            <a:srgbClr val="FCE3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1">
            <a:alphaModFix/>
          </a:blip>
          <a:srcRect b="72858" l="27708" r="42863" t="-1172"/>
          <a:stretch/>
        </p:blipFill>
        <p:spPr>
          <a:xfrm>
            <a:off x="3130236" y="8893"/>
            <a:ext cx="1851117" cy="141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1">
            <a:alphaModFix/>
          </a:blip>
          <a:srcRect b="74798" l="27706" r="58581" t="-1170"/>
          <a:stretch/>
        </p:blipFill>
        <p:spPr>
          <a:xfrm>
            <a:off x="2267637" y="5007075"/>
            <a:ext cx="862597" cy="131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 rotWithShape="1">
          <a:blip r:embed="rId1">
            <a:alphaModFix/>
          </a:blip>
          <a:srcRect b="74798" l="27706" r="65381" t="-1170"/>
          <a:stretch/>
        </p:blipFill>
        <p:spPr>
          <a:xfrm rot="5400000">
            <a:off x="-147502" y="2566963"/>
            <a:ext cx="434823" cy="131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 rotWithShape="1">
          <a:blip r:embed="rId1">
            <a:alphaModFix/>
          </a:blip>
          <a:srcRect b="72858" l="27708" r="42863" t="-1172"/>
          <a:stretch/>
        </p:blipFill>
        <p:spPr>
          <a:xfrm rot="5400000">
            <a:off x="8146305" y="2562118"/>
            <a:ext cx="1851117" cy="141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84006" y="150244"/>
            <a:ext cx="1280184" cy="536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hyperlink" Target="http://www.tamug.edu/cll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/>
          <p:nvPr>
            <p:ph type="ctrTitle"/>
          </p:nvPr>
        </p:nvSpPr>
        <p:spPr>
          <a:xfrm>
            <a:off x="830850" y="887900"/>
            <a:ext cx="74823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7000">
                <a:latin typeface="Oswald"/>
                <a:ea typeface="Oswald"/>
                <a:cs typeface="Oswald"/>
                <a:sym typeface="Oswald"/>
              </a:rPr>
              <a:t>SEE YOU NEXT YEAR!</a:t>
            </a:r>
            <a:endParaRPr sz="6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6" name="Google Shape;166;p28"/>
          <p:cNvSpPr txBox="1"/>
          <p:nvPr>
            <p:ph idx="1" type="subTitle"/>
          </p:nvPr>
        </p:nvSpPr>
        <p:spPr>
          <a:xfrm>
            <a:off x="25" y="2701525"/>
            <a:ext cx="9144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30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Fall 2020 Winter Break Floor Meeting</a:t>
            </a:r>
            <a:endParaRPr sz="33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7"/>
          <p:cNvSpPr txBox="1"/>
          <p:nvPr>
            <p:ph type="title"/>
          </p:nvPr>
        </p:nvSpPr>
        <p:spPr>
          <a:xfrm>
            <a:off x="471025" y="11245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00000"/>
                </a:solidFill>
              </a:rPr>
              <a:t>Students Returning for the Spring Semester</a:t>
            </a:r>
            <a:endParaRPr sz="2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37"/>
          <p:cNvSpPr txBox="1"/>
          <p:nvPr>
            <p:ph idx="1" type="body"/>
          </p:nvPr>
        </p:nvSpPr>
        <p:spPr>
          <a:xfrm>
            <a:off x="471500" y="1423025"/>
            <a:ext cx="8246100" cy="3317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14630" lvl="0" marL="18288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Oswald"/>
              <a:buChar char="●"/>
            </a:pPr>
            <a:r>
              <a:rPr lang="en" sz="2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Residents can return to campus starting Friday, January 15th, 2020. No sign-up is required. </a:t>
            </a:r>
            <a:endParaRPr sz="2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93700" lvl="1" marL="685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Please note that the Dining Hall will reopen for the spring semester on Sunday, January 18th. </a:t>
            </a:r>
            <a:endParaRPr sz="2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214630" lvl="0" marL="18288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Oswald"/>
              <a:buChar char="●"/>
            </a:pPr>
            <a:r>
              <a:rPr lang="en" sz="2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When you return, you will need to check into the front desk of your building to receive:</a:t>
            </a:r>
            <a:endParaRPr sz="2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68300" lvl="1" marL="9144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Oswald"/>
              <a:buChar char="○"/>
            </a:pPr>
            <a:r>
              <a:rPr lang="en" sz="2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ID access back into your room &amp; the building.</a:t>
            </a:r>
            <a:endParaRPr sz="2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254000" lvl="0" marL="2286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Oswald"/>
              <a:buChar char="●"/>
            </a:pPr>
            <a:r>
              <a:rPr lang="en" sz="2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Any requests for an earlier move-in will need to be turned in on StarRez Housing Application under Early Move-In, and you will be notified if you are approved or denied after turning in proper documentation. </a:t>
            </a:r>
            <a:endParaRPr sz="2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8"/>
          <p:cNvSpPr txBox="1"/>
          <p:nvPr>
            <p:ph type="title"/>
          </p:nvPr>
        </p:nvSpPr>
        <p:spPr>
          <a:xfrm>
            <a:off x="471025" y="11245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NOT Returning for the Spring Semester</a:t>
            </a:r>
            <a:endParaRPr sz="3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38"/>
          <p:cNvSpPr txBox="1"/>
          <p:nvPr>
            <p:ph idx="1" type="body"/>
          </p:nvPr>
        </p:nvSpPr>
        <p:spPr>
          <a:xfrm>
            <a:off x="471500" y="1423025"/>
            <a:ext cx="8246100" cy="3317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</a:t>
            </a:r>
            <a:r>
              <a:rPr lang="en" sz="20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not</a:t>
            </a: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returning to TAMUG for the Spring 2021 semester will need to complete a </a:t>
            </a:r>
            <a:r>
              <a:rPr lang="en" sz="20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full check-out.</a:t>
            </a:r>
            <a:endParaRPr b="1" sz="2000" u="sng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This includes: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Removing all personal items from your room.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Returning all furniture to its original location and condition (unlofting beds, etc.).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Completely cleaning the room.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Completing an Express Check-out at the front desk of your building.  This means that your CL will check your room after you have gone.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Turning in your key and signing paperwork.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Completing the Petition for Release on the Housing Portal.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9"/>
          <p:cNvSpPr txBox="1"/>
          <p:nvPr>
            <p:ph type="title"/>
          </p:nvPr>
        </p:nvSpPr>
        <p:spPr>
          <a:xfrm>
            <a:off x="471025" y="11245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Important Reminder About Your Housing Contract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39"/>
          <p:cNvSpPr txBox="1"/>
          <p:nvPr>
            <p:ph idx="1" type="body"/>
          </p:nvPr>
        </p:nvSpPr>
        <p:spPr>
          <a:xfrm>
            <a:off x="471500" y="1423025"/>
            <a:ext cx="8246100" cy="3317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who entered the residence halls in Fall 2020 have signed a two semester (Fall/Spring) contract to live on campus.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Only those with APPROVED </a:t>
            </a:r>
            <a:r>
              <a:rPr lang="en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PETITION FOR CONTRACT RELEASE 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APPLICATIONS are permitted to live off-campus (</a:t>
            </a:r>
            <a:r>
              <a:rPr i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approvals are made in specific circumstances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).  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All students returning  to TAMUG for the Spring 2021 Semester will be held liable to their Housing Contract and will be billed accordingly. 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250"/>
              </a:spcBef>
              <a:spcAft>
                <a:spcPts val="250"/>
              </a:spcAft>
              <a:buClr>
                <a:srgbClr val="000000"/>
              </a:buClr>
              <a:buSzPts val="2400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If students are not returning, they need to fill out the 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Petition for Release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to notify CL&amp;L that they will not be a student in the Spring.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0"/>
          <p:cNvSpPr txBox="1"/>
          <p:nvPr>
            <p:ph type="ctrTitle"/>
          </p:nvPr>
        </p:nvSpPr>
        <p:spPr>
          <a:xfrm>
            <a:off x="830850" y="524400"/>
            <a:ext cx="74823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7000">
                <a:latin typeface="Oswald"/>
                <a:ea typeface="Oswald"/>
                <a:cs typeface="Oswald"/>
                <a:sym typeface="Oswald"/>
              </a:rPr>
              <a:t>Questions?</a:t>
            </a:r>
            <a:endParaRPr sz="7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8" name="Google Shape;238;p40"/>
          <p:cNvSpPr txBox="1"/>
          <p:nvPr>
            <p:ph idx="4294967295" type="body"/>
          </p:nvPr>
        </p:nvSpPr>
        <p:spPr>
          <a:xfrm>
            <a:off x="3198150" y="4086700"/>
            <a:ext cx="2747700" cy="474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Follow @tamugcll!</a:t>
            </a:r>
            <a:endParaRPr b="1"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u="sng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239" name="Google Shape;239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18000" y="3114400"/>
            <a:ext cx="985050" cy="98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0925" y="3114400"/>
            <a:ext cx="985050" cy="98505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40"/>
          <p:cNvSpPr txBox="1"/>
          <p:nvPr/>
        </p:nvSpPr>
        <p:spPr>
          <a:xfrm>
            <a:off x="207225" y="2281950"/>
            <a:ext cx="8799300" cy="5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You can access all this information on our Campus Living &amp; Learning website: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latin typeface="Oswald"/>
                <a:ea typeface="Oswald"/>
                <a:cs typeface="Oswald"/>
                <a:sym typeface="Oswald"/>
                <a:hlinkClick r:id="rId5"/>
              </a:rPr>
              <a:t>http://www.tamug.edu/cll/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 &gt; Policies &amp; Procedures &gt; Checking In &amp; Out Procedures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1"/>
          <p:cNvSpPr txBox="1"/>
          <p:nvPr>
            <p:ph type="title"/>
          </p:nvPr>
        </p:nvSpPr>
        <p:spPr>
          <a:xfrm>
            <a:off x="471025" y="12769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Interesting in becoming a Community Leader for the 2021 -2022 year?</a:t>
            </a:r>
            <a:endParaRPr sz="3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41"/>
          <p:cNvSpPr txBox="1"/>
          <p:nvPr>
            <p:ph idx="1" type="body"/>
          </p:nvPr>
        </p:nvSpPr>
        <p:spPr>
          <a:xfrm>
            <a:off x="471025" y="1820575"/>
            <a:ext cx="4100400" cy="302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Benefits of being hired as a CL: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$7.25/hour, guaranteed 20 hours a week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Your own private room &amp; bathroom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New friends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New professional network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Resume builder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GREAT leadership opportunity!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8" name="Google Shape;248;p41"/>
          <p:cNvSpPr txBox="1"/>
          <p:nvPr>
            <p:ph idx="1" type="body"/>
          </p:nvPr>
        </p:nvSpPr>
        <p:spPr>
          <a:xfrm>
            <a:off x="4794025" y="1820575"/>
            <a:ext cx="3868500" cy="3416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CL Recruitment Outline: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Online </a:t>
            </a: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Application (Coming Soon)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Group Process  (</a:t>
            </a:r>
            <a:r>
              <a:rPr b="1"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Mandatory</a:t>
            </a: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)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Interviews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●"/>
            </a:pPr>
            <a:r>
              <a:rPr lang="en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Offers Made</a:t>
            </a:r>
            <a:endParaRPr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9"/>
          <p:cNvSpPr txBox="1"/>
          <p:nvPr>
            <p:ph type="title"/>
          </p:nvPr>
        </p:nvSpPr>
        <p:spPr>
          <a:xfrm>
            <a:off x="471017" y="972122"/>
            <a:ext cx="59151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Meeting Overview</a:t>
            </a:r>
            <a:endParaRPr/>
          </a:p>
        </p:txBody>
      </p:sp>
      <p:sp>
        <p:nvSpPr>
          <p:cNvPr id="172" name="Google Shape;172;p29"/>
          <p:cNvSpPr txBox="1"/>
          <p:nvPr>
            <p:ph idx="1" type="body"/>
          </p:nvPr>
        </p:nvSpPr>
        <p:spPr>
          <a:xfrm>
            <a:off x="471488" y="1423035"/>
            <a:ext cx="5915100" cy="25212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17500" lvl="0" marL="342900" rtl="0" algn="l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Thanksgiving Break Clarification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Winter Break Checklist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Room Changes &amp; Bed Vacancies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Winter Break CL&amp;L Office Hours 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Spring Semester Reminders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Questions/Announcements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Thanksgiving Break Clarification</a:t>
            </a:r>
            <a:endParaRPr/>
          </a:p>
        </p:txBody>
      </p:sp>
      <p:sp>
        <p:nvSpPr>
          <p:cNvPr id="178" name="Google Shape;178;p30"/>
          <p:cNvSpPr txBox="1"/>
          <p:nvPr>
            <p:ph idx="1" type="body"/>
          </p:nvPr>
        </p:nvSpPr>
        <p:spPr>
          <a:xfrm>
            <a:off x="471500" y="1423025"/>
            <a:ext cx="7587900" cy="2799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are not required to leave the residence halls for Thanksgiving Break.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If you decide to leave for the semester at Thanksgiving Break, you are still required to complete the Winter Break Checklist prior to leaving.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Please note that Dining Services will be closed for Thanksgiving Break and will have limited hours and locations after Thanksgiving Break.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Note: Students returning for the spring semester are not required to remove all items from their assigned space.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Check-Out Timeline</a:t>
            </a:r>
            <a:endParaRPr/>
          </a:p>
        </p:txBody>
      </p:sp>
      <p:sp>
        <p:nvSpPr>
          <p:cNvPr id="184" name="Google Shape;184;p31"/>
          <p:cNvSpPr txBox="1"/>
          <p:nvPr>
            <p:ph idx="1" type="body"/>
          </p:nvPr>
        </p:nvSpPr>
        <p:spPr>
          <a:xfrm>
            <a:off x="471500" y="1423025"/>
            <a:ext cx="7587900" cy="2799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As a resident, it is 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MANDATORY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for you to complete this process before leaving campus for the semester.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Within 24 hours of your last exam: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Pack all necessities that you need over break - including personal valuables (or leave them locked away securely).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Complete everything on the </a:t>
            </a:r>
            <a:r>
              <a:rPr b="1" lang="en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Winter Break Checklist.</a:t>
            </a:r>
            <a:endParaRPr b="1" sz="2400" u="sng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Leave the </a:t>
            </a:r>
            <a:r>
              <a:rPr b="1" lang="en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Winter Break Checklist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taped on your door.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2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Winter Break Checklist</a:t>
            </a:r>
            <a:endParaRPr/>
          </a:p>
        </p:txBody>
      </p:sp>
      <p:sp>
        <p:nvSpPr>
          <p:cNvPr id="190" name="Google Shape;190;p32"/>
          <p:cNvSpPr txBox="1"/>
          <p:nvPr>
            <p:ph idx="1" type="body"/>
          </p:nvPr>
        </p:nvSpPr>
        <p:spPr>
          <a:xfrm>
            <a:off x="471500" y="1423025"/>
            <a:ext cx="7780500" cy="34752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Please help us help you by checking out properly for the winter break! Here are a few things to remember prior to checking out: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You must leave no later than 24 hours after your last final </a:t>
            </a:r>
            <a:r>
              <a:rPr i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(failure to do so will be considered trespassing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).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You need to complete this checklist </a:t>
            </a:r>
            <a:r>
              <a:rPr b="1" lang="en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as you leave.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Community Leaders and Housing Coordinators will be going through your room after you have left for the break.</a:t>
            </a:r>
            <a:endParaRPr sz="19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3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Winter Break Checklist</a:t>
            </a:r>
            <a:endParaRPr/>
          </a:p>
        </p:txBody>
      </p:sp>
      <p:sp>
        <p:nvSpPr>
          <p:cNvPr id="196" name="Google Shape;196;p33"/>
          <p:cNvSpPr txBox="1"/>
          <p:nvPr>
            <p:ph idx="1" type="body"/>
          </p:nvPr>
        </p:nvSpPr>
        <p:spPr>
          <a:xfrm>
            <a:off x="471500" y="1423025"/>
            <a:ext cx="8025900" cy="2799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Please leave this checklist taped to your door: 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(CL will provide this for you)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Remove all items from your mini-fridge and defrost it 24 hours prior to leaving (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Failure to do so is considered an improper check-out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).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Unplug everything (including fish tanks - please take fish home).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Make sure </a:t>
            </a:r>
            <a:r>
              <a:rPr b="1" lang="en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all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trash is taken to the trash room.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Take all items you will need during Winter Break and lock up valuables.  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Access will not be granted during that time.</a:t>
            </a:r>
            <a:endParaRPr b="1"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Mid-Year Room Changes</a:t>
            </a:r>
            <a:endParaRPr/>
          </a:p>
        </p:txBody>
      </p:sp>
      <p:sp>
        <p:nvSpPr>
          <p:cNvPr id="202" name="Google Shape;202;p34"/>
          <p:cNvSpPr txBox="1"/>
          <p:nvPr>
            <p:ph idx="1" type="body"/>
          </p:nvPr>
        </p:nvSpPr>
        <p:spPr>
          <a:xfrm>
            <a:off x="471500" y="1423025"/>
            <a:ext cx="7580100" cy="2799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You must first fill out a room/roommate request form, which can be found at each residence hall front desk.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swald"/>
              <a:buChar char="○"/>
            </a:pP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This may include moving rooms prior to leaving for the break, and will </a:t>
            </a:r>
            <a:r>
              <a:rPr b="1" lang="en" sz="18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MINIMALLY</a:t>
            </a:r>
            <a:r>
              <a:rPr lang="en" sz="1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include packing up all belongings in preparation for an immediate move as soon as the student returns for the Spring semester.</a:t>
            </a:r>
            <a:endParaRPr sz="1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will then be notified of their acceptance of room change by email and be given further instructions. 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0" marL="4572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who will NOT return to the SAME room on-campus for Spring 2021 </a:t>
            </a:r>
            <a:r>
              <a:rPr b="1"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MUST</a:t>
            </a: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complete a full check-out with their Community Leader prior to leaving.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5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Bed </a:t>
            </a:r>
            <a:r>
              <a:rPr lang="en"/>
              <a:t>Vacancies</a:t>
            </a:r>
            <a:endParaRPr/>
          </a:p>
        </p:txBody>
      </p:sp>
      <p:sp>
        <p:nvSpPr>
          <p:cNvPr id="208" name="Google Shape;208;p35"/>
          <p:cNvSpPr txBox="1"/>
          <p:nvPr>
            <p:ph idx="1" type="body"/>
          </p:nvPr>
        </p:nvSpPr>
        <p:spPr>
          <a:xfrm>
            <a:off x="471500" y="1423025"/>
            <a:ext cx="7580100" cy="27999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0" lvl="0" marL="4572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●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If you are currently in a room without an assigned roommate (unless you have been designated a private space), it is likely that you will receive a roommate.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81000" lvl="1" marL="914400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Oswald"/>
              <a:buChar char="○"/>
            </a:pPr>
            <a:r>
              <a:rPr lang="en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Please make sure you have the other side of your room completely clean and ready for a new resident to comfortably move in. </a:t>
            </a:r>
            <a:endParaRPr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6"/>
          <p:cNvSpPr txBox="1"/>
          <p:nvPr>
            <p:ph type="title"/>
          </p:nvPr>
        </p:nvSpPr>
        <p:spPr>
          <a:xfrm>
            <a:off x="471025" y="972125"/>
            <a:ext cx="8149200" cy="339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Office Hours During Break</a:t>
            </a:r>
            <a:endParaRPr/>
          </a:p>
        </p:txBody>
      </p:sp>
      <p:sp>
        <p:nvSpPr>
          <p:cNvPr id="214" name="Google Shape;214;p36"/>
          <p:cNvSpPr txBox="1"/>
          <p:nvPr>
            <p:ph idx="1" type="body"/>
          </p:nvPr>
        </p:nvSpPr>
        <p:spPr>
          <a:xfrm>
            <a:off x="471500" y="1423025"/>
            <a:ext cx="8246100" cy="3317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Campus Living &amp; Learning will operate as regularly scheduled during final exam week. (through December 11th)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Monday - Friday 8AM to 2AM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●"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Saturday &amp; Sunday 6 PM-2 AM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1371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After final exam week, Campus Living &amp; Learning will be open Monday through Friday 8AM to 5PM. (December 14th</a:t>
            </a:r>
            <a:r>
              <a:rPr baseline="30000"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- December 22nd)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222980" lvl="2" marL="73152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Oswald"/>
              <a:buChar char="■"/>
            </a:pPr>
            <a:r>
              <a:rPr b="1"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During this time, our 24-hr main number can still be accessed at (409)-740-5525.</a:t>
            </a:r>
            <a:endParaRPr b="1"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The University will be closed for Winter Break from at 5PM on December 23rd</a:t>
            </a:r>
            <a:r>
              <a:rPr b="1" baseline="30000"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b="1" lang="en" sz="2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to January 1st and will reopen at 8AM on January 2nd. </a:t>
            </a:r>
            <a:endParaRPr sz="2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